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394" r:id="rId3"/>
    <p:sldId id="537" r:id="rId4"/>
    <p:sldId id="569" r:id="rId5"/>
    <p:sldId id="570" r:id="rId6"/>
    <p:sldId id="571" r:id="rId7"/>
    <p:sldId id="572" r:id="rId8"/>
    <p:sldId id="573" r:id="rId9"/>
    <p:sldId id="574" r:id="rId10"/>
    <p:sldId id="575" r:id="rId11"/>
    <p:sldId id="576" r:id="rId12"/>
    <p:sldId id="577" r:id="rId13"/>
    <p:sldId id="578" r:id="rId14"/>
    <p:sldId id="555" r:id="rId15"/>
    <p:sldId id="556" r:id="rId16"/>
    <p:sldId id="557" r:id="rId17"/>
    <p:sldId id="558" r:id="rId18"/>
    <p:sldId id="565" r:id="rId19"/>
    <p:sldId id="566" r:id="rId20"/>
    <p:sldId id="579" r:id="rId21"/>
    <p:sldId id="580" r:id="rId22"/>
    <p:sldId id="581" r:id="rId23"/>
    <p:sldId id="582" r:id="rId24"/>
    <p:sldId id="583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606"/>
    <a:srgbClr val="F8D49E"/>
    <a:srgbClr val="663802"/>
    <a:srgbClr val="FB816D"/>
    <a:srgbClr val="FB81B6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86446" autoAdjust="0"/>
  </p:normalViewPr>
  <p:slideViewPr>
    <p:cSldViewPr>
      <p:cViewPr>
        <p:scale>
          <a:sx n="80" d="100"/>
          <a:sy n="80" d="100"/>
        </p:scale>
        <p:origin x="780" y="27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5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4852" indent="-28263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30541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82758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34974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8719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39407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91624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4384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/>
              <a:t>Interpreter Pattern</a:t>
            </a:r>
          </a:p>
        </p:txBody>
      </p:sp>
      <p:sp>
        <p:nvSpPr>
          <p:cNvPr id="327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4852" indent="-28263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30541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82758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34974" indent="-2261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8719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39407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91624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4384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D408F3D-FBB0-498A-8B0D-59A89F24415E}" type="slidenum">
              <a:rPr lang="en-US"/>
              <a:pPr eaLnBrk="1" hangingPunct="1"/>
              <a:t>5</a:t>
            </a:fld>
            <a:endParaRPr lang="en-US" dirty="0"/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0247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70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6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59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77147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2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841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3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8/10/2015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34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8/10/2015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bridge-design-patter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dofactory.com/net/flyweight-design-patte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jpeg"/><Relationship Id="rId15" Type="http://schemas.openxmlformats.org/officeDocument/2006/relationships/image" Target="../media/image36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softwaregroup-bg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facade-design-patter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factory.com/net/composite-design-patter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dofactory.com/net/proxy-design-patte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www.dofactory.com/net/decorator-design-patter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adapter-design-patter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0234" y="651067"/>
            <a:ext cx="7772400" cy="14825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Design Patterns: </a:t>
            </a:r>
            <a:br>
              <a:rPr lang="en-US" sz="4800" dirty="0" smtClean="0"/>
            </a:br>
            <a:r>
              <a:rPr lang="en-US" sz="4800" dirty="0" smtClean="0"/>
              <a:t>Structural Design Patterns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7833" y="2133600"/>
            <a:ext cx="7926779" cy="1143000"/>
          </a:xfrm>
        </p:spPr>
        <p:txBody>
          <a:bodyPr>
            <a:noAutofit/>
          </a:bodyPr>
          <a:lstStyle/>
          <a:p>
            <a:r>
              <a:rPr lang="en-US" sz="3600" dirty="0"/>
              <a:t>General and reusable solutions to </a:t>
            </a:r>
            <a:br>
              <a:rPr lang="en-US" sz="3600" dirty="0"/>
            </a:br>
            <a:r>
              <a:rPr lang="en-US" sz="3600" dirty="0"/>
              <a:t>common problems in software design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8" descr="http://www.candesprojects.com/wp-content/uploads/2009/10/designpatternscard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587" y="3845859"/>
            <a:ext cx="3498025" cy="2269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softuni.bg</a:t>
            </a:r>
            <a:endParaRPr lang="en-US" sz="2000" dirty="0"/>
          </a:p>
        </p:txBody>
      </p:sp>
      <p:sp>
        <p:nvSpPr>
          <p:cNvPr id="1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0286" y="3830714"/>
            <a:ext cx="2133598" cy="23414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576164">
            <a:off x="49397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Used to divide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abstraction </a:t>
            </a:r>
            <a:r>
              <a:rPr lang="en-US" sz="3200" dirty="0" smtClean="0"/>
              <a:t>and its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implementation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/>
              <a:t>(</a:t>
            </a:r>
            <a:r>
              <a:rPr lang="en-US" sz="3200" dirty="0"/>
              <a:t>they are coupled by default)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That way both can be rewritten independently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Solves problems usually solved by inheritance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:</a:t>
            </a:r>
            <a:r>
              <a:rPr lang="en-US" sz="3200" dirty="0" smtClean="0"/>
              <a:t> Abstraction -&gt; Implementation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:</a:t>
            </a:r>
            <a:r>
              <a:rPr lang="en-US" sz="3200" dirty="0" smtClean="0"/>
              <a:t> Abstraction -&gt; Abstraction -&gt; Implementation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>
                <a:hlinkClick r:id="rId3"/>
              </a:rPr>
              <a:t>http://</a:t>
            </a:r>
            <a:r>
              <a:rPr lang="en-US" sz="3200" dirty="0" smtClean="0">
                <a:hlinkClick r:id="rId3"/>
              </a:rPr>
              <a:t>www.dofactory.com/net/bridge-design-pattern</a:t>
            </a:r>
            <a:endParaRPr lang="en-US" sz="3200" dirty="0" smtClean="0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Pattern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612" y="4495800"/>
            <a:ext cx="4619271" cy="1362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612" y="2438400"/>
            <a:ext cx="3036861" cy="1230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738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50" dirty="0">
                <a:solidFill>
                  <a:schemeClr val="tx2">
                    <a:lumMod val="75000"/>
                  </a:schemeClr>
                </a:solidFill>
              </a:rPr>
              <a:t>Proxy </a:t>
            </a:r>
            <a:r>
              <a:rPr lang="en-US" sz="3050" dirty="0" smtClean="0"/>
              <a:t>– to </a:t>
            </a:r>
            <a:r>
              <a:rPr lang="en-US" sz="3050" dirty="0"/>
              <a:t>lazy-instantiate an object, or hide the fact that </a:t>
            </a:r>
            <a:r>
              <a:rPr lang="en-US" sz="3050" dirty="0" smtClean="0"/>
              <a:t>you're </a:t>
            </a:r>
            <a:r>
              <a:rPr lang="en-US" sz="3050" dirty="0"/>
              <a:t>calling a remote service, or control access to the </a:t>
            </a:r>
            <a:r>
              <a:rPr lang="en-US" sz="3050" dirty="0" smtClean="0"/>
              <a:t>object (one-to-one interface)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50" dirty="0" smtClean="0">
                <a:solidFill>
                  <a:schemeClr val="tx2">
                    <a:lumMod val="75000"/>
                  </a:schemeClr>
                </a:solidFill>
              </a:rPr>
              <a:t>Decorator </a:t>
            </a:r>
            <a:r>
              <a:rPr lang="en-US" sz="3050" dirty="0" smtClean="0"/>
              <a:t>– to </a:t>
            </a:r>
            <a:r>
              <a:rPr lang="en-US" sz="3050" dirty="0"/>
              <a:t>add functionality to an </a:t>
            </a:r>
            <a:r>
              <a:rPr lang="en-US" sz="3050" dirty="0" smtClean="0"/>
              <a:t>object</a:t>
            </a:r>
            <a:r>
              <a:rPr lang="en-US" sz="3050" dirty="0"/>
              <a:t> </a:t>
            </a:r>
            <a:r>
              <a:rPr lang="en-US" sz="3050" dirty="0" smtClean="0"/>
              <a:t>runtime (not </a:t>
            </a:r>
            <a:r>
              <a:rPr lang="en-US" sz="3050" dirty="0"/>
              <a:t>by extending that </a:t>
            </a:r>
            <a:r>
              <a:rPr lang="en-US" sz="3050" dirty="0" smtClean="0"/>
              <a:t>object's type)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50" dirty="0" smtClean="0">
                <a:solidFill>
                  <a:schemeClr val="tx2">
                    <a:lumMod val="75000"/>
                  </a:schemeClr>
                </a:solidFill>
              </a:rPr>
              <a:t>Adapter </a:t>
            </a:r>
            <a:r>
              <a:rPr lang="en-US" sz="3050" dirty="0" smtClean="0"/>
              <a:t>– to </a:t>
            </a:r>
            <a:r>
              <a:rPr lang="en-US" sz="3050" dirty="0"/>
              <a:t>map </a:t>
            </a:r>
            <a:r>
              <a:rPr lang="en-US" sz="3050" dirty="0" smtClean="0"/>
              <a:t>an abstract interface </a:t>
            </a:r>
            <a:r>
              <a:rPr lang="en-US" sz="3050" dirty="0"/>
              <a:t>to another object which has similar functional role, but a different </a:t>
            </a:r>
            <a:r>
              <a:rPr lang="en-US" sz="3050" dirty="0" smtClean="0"/>
              <a:t>interface (changes interface for the client)</a:t>
            </a:r>
            <a:endParaRPr lang="en-US" sz="305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50" dirty="0">
                <a:solidFill>
                  <a:schemeClr val="tx2">
                    <a:lumMod val="75000"/>
                  </a:schemeClr>
                </a:solidFill>
              </a:rPr>
              <a:t>Bridge </a:t>
            </a:r>
            <a:r>
              <a:rPr lang="en-US" sz="3050" dirty="0" smtClean="0"/>
              <a:t>– to define </a:t>
            </a:r>
            <a:r>
              <a:rPr lang="en-US" sz="3050" dirty="0"/>
              <a:t>both the abstract interface and the underlying implementation. </a:t>
            </a:r>
            <a:r>
              <a:rPr lang="en-US" sz="3050" dirty="0" smtClean="0"/>
              <a:t>You're </a:t>
            </a:r>
            <a:r>
              <a:rPr lang="en-US" sz="3050" dirty="0"/>
              <a:t>not adapting to some legacy or third-party code, </a:t>
            </a:r>
            <a:r>
              <a:rPr lang="en-US" sz="3050" dirty="0" smtClean="0"/>
              <a:t>you're </a:t>
            </a:r>
            <a:r>
              <a:rPr lang="en-US" sz="3050" dirty="0"/>
              <a:t>the designer of all the code but you need to be able to swap out different </a:t>
            </a:r>
            <a:r>
              <a:rPr lang="en-US" sz="3050" dirty="0" smtClean="0"/>
              <a:t>implementations (all changeable)</a:t>
            </a:r>
            <a:endParaRPr lang="en-US" sz="30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Proxy vs. Decorator vs.</a:t>
            </a:r>
            <a:r>
              <a:rPr lang="en-US" dirty="0"/>
              <a:t> </a:t>
            </a:r>
            <a:r>
              <a:rPr lang="en-US" dirty="0" smtClean="0"/>
              <a:t>Adapter vs. </a:t>
            </a:r>
            <a:r>
              <a:rPr lang="en-US" dirty="0"/>
              <a:t>Bridge </a:t>
            </a:r>
          </a:p>
        </p:txBody>
      </p:sp>
    </p:spTree>
    <p:extLst>
      <p:ext uri="{BB962C8B-B14F-4D97-AF65-F5344CB8AC3E}">
        <p14:creationId xmlns:p14="http://schemas.microsoft.com/office/powerpoint/2010/main" val="6249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1"/>
            <a:ext cx="11804822" cy="56106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sharing to support large numbers of fine-grained objects </a:t>
            </a:r>
            <a:r>
              <a:rPr lang="en-US" dirty="0" smtClean="0"/>
              <a:t>efficiently</a:t>
            </a:r>
          </a:p>
          <a:p>
            <a:pPr lvl="1"/>
            <a:r>
              <a:rPr lang="en-US" dirty="0"/>
              <a:t>Reduce storage costs for large number of </a:t>
            </a:r>
            <a:r>
              <a:rPr lang="en-US" dirty="0" smtClean="0"/>
              <a:t>objects</a:t>
            </a:r>
          </a:p>
          <a:p>
            <a:pPr lvl="1"/>
            <a:r>
              <a:rPr lang="en-US" dirty="0"/>
              <a:t>Share objects to be used in multiple contexts </a:t>
            </a:r>
            <a:r>
              <a:rPr lang="en-US" dirty="0" smtClean="0"/>
              <a:t>simultaneously</a:t>
            </a:r>
          </a:p>
          <a:p>
            <a:pPr lvl="1"/>
            <a:r>
              <a:rPr lang="en-US" dirty="0"/>
              <a:t>Retain object oriented granularity and </a:t>
            </a:r>
            <a:r>
              <a:rPr lang="en-US" dirty="0" smtClean="0"/>
              <a:t>flexibility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77887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www.dofactory.com/net/flyweight-design-pattern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Flyweight Pattern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3753378"/>
            <a:ext cx="5472185" cy="1804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http://www.woodeso.com/wp-content/uploads/2013/03/Picture-Tile-Desig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810000"/>
            <a:ext cx="2797176" cy="16894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7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1122500"/>
            <a:ext cx="10563648" cy="820600"/>
          </a:xfrm>
        </p:spPr>
        <p:txBody>
          <a:bodyPr/>
          <a:lstStyle/>
          <a:p>
            <a:r>
              <a:rPr lang="en-US" dirty="0"/>
              <a:t>Architectural patterns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9384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05" y="2324100"/>
            <a:ext cx="5700815" cy="3314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48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client-server model consists of: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Server </a:t>
            </a:r>
            <a:r>
              <a:rPr lang="en-US" dirty="0" smtClean="0"/>
              <a:t>– a single machine / application that provides services to multiple clients</a:t>
            </a:r>
          </a:p>
          <a:p>
            <a:pPr lvl="2"/>
            <a:r>
              <a:rPr lang="en-US" dirty="0" smtClean="0"/>
              <a:t>Could be IIS based Web server</a:t>
            </a:r>
          </a:p>
          <a:p>
            <a:pPr lvl="2"/>
            <a:r>
              <a:rPr lang="en-US" dirty="0" smtClean="0"/>
              <a:t>Could be WCF based service</a:t>
            </a:r>
          </a:p>
          <a:p>
            <a:pPr lvl="2"/>
            <a:r>
              <a:rPr lang="en-US" dirty="0" smtClean="0"/>
              <a:t>Could be a service in the cloud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Clients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–software applications that provide UI (front-end) to access the services at the server</a:t>
            </a:r>
          </a:p>
          <a:p>
            <a:pPr lvl="2"/>
            <a:r>
              <a:rPr lang="en-US" dirty="0" smtClean="0"/>
              <a:t>Could be WPF, HTML5, Silverlight, ASP.NET,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163" y="2459472"/>
            <a:ext cx="3973990" cy="188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9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3-tier architecture </a:t>
            </a:r>
            <a:r>
              <a:rPr lang="en-US" dirty="0" smtClean="0"/>
              <a:t>consists of the following tiers (layers):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Front-end</a:t>
            </a:r>
            <a:r>
              <a:rPr lang="en-US" dirty="0" smtClean="0"/>
              <a:t> (client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Client</a:t>
            </a:r>
            <a:r>
              <a:rPr lang="bg-BG" dirty="0" smtClean="0"/>
              <a:t> </a:t>
            </a:r>
            <a:r>
              <a:rPr lang="en-US" dirty="0" smtClean="0"/>
              <a:t>software – provides the UI of the system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Middle tier </a:t>
            </a:r>
            <a:r>
              <a:rPr lang="en-US" dirty="0" smtClean="0"/>
              <a:t>(business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Server software – provides the core system logic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Implements the business processes /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Back-end</a:t>
            </a:r>
            <a:r>
              <a:rPr lang="en-US" dirty="0" smtClean="0"/>
              <a:t> (data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Manages the data of the system (database / cloud)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6575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Multi-Tier Architecture</a:t>
            </a:r>
            <a:endParaRPr lang="en-US" dirty="0"/>
          </a:p>
        </p:txBody>
      </p:sp>
      <p:pic>
        <p:nvPicPr>
          <p:cNvPr id="6146" name="Picture 2" descr="http://www.webopedia.com/img/app.arc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2" y="1143000"/>
            <a:ext cx="926407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25861" y="6001507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97958" y="5252392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ORM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34805" y="4444345"/>
            <a:ext cx="764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16056" y="2633399"/>
            <a:ext cx="771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50670" y="1214736"/>
            <a:ext cx="930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416863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Service-Oriented Architecture (SOA)</a:t>
            </a:r>
            <a:r>
              <a:rPr lang="en-US" dirty="0" smtClean="0"/>
              <a:t> </a:t>
            </a:r>
            <a:r>
              <a:rPr lang="en-US" dirty="0"/>
              <a:t>is a concept for development of software systems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Using reusable building blocks (components) called "services</a:t>
            </a:r>
            <a:r>
              <a:rPr lang="en-US" dirty="0" smtClean="0"/>
              <a:t>"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Services in SOA are: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Autonomous, stateless </a:t>
            </a:r>
            <a:r>
              <a:rPr lang="en-US" dirty="0"/>
              <a:t>business functions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Accept requests and return responses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 well-defined, standard interface</a:t>
            </a:r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6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Concurrency </a:t>
            </a:r>
            <a:r>
              <a:rPr lang="en-US" dirty="0" smtClean="0"/>
              <a:t>patterns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Double Checked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Locking</a:t>
            </a:r>
            <a:r>
              <a:rPr lang="en-US" dirty="0" smtClean="0"/>
              <a:t> pattern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Monitor Object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An object that can be safely used by many threads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Read-Write Lock </a:t>
            </a:r>
            <a:r>
              <a:rPr lang="en-US" dirty="0" err="1" smtClean="0"/>
              <a:t>patternaseasd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9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333502"/>
            <a:ext cx="108204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Design Patterns: </a:t>
            </a:r>
            <a:br>
              <a:rPr lang="en-US" dirty="0" smtClean="0"/>
            </a:br>
            <a:r>
              <a:rPr lang="en-US" dirty="0" smtClean="0"/>
              <a:t>Structural Design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57" y="457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838201"/>
            <a:ext cx="11579384" cy="5867400"/>
          </a:xfrm>
        </p:spPr>
        <p:txBody>
          <a:bodyPr>
            <a:normAutofit/>
          </a:bodyPr>
          <a:lstStyle/>
          <a:p>
            <a:r>
              <a:rPr lang="en-US" sz="4600" dirty="0" smtClean="0"/>
              <a:t>Structural Design Patterns:</a:t>
            </a:r>
          </a:p>
          <a:p>
            <a:pPr lvl="1"/>
            <a:r>
              <a:rPr lang="en-US" sz="4400" dirty="0" smtClean="0"/>
              <a:t>Façade, Composite, Proxy, </a:t>
            </a:r>
            <a:br>
              <a:rPr lang="en-US" sz="4400" dirty="0" smtClean="0"/>
            </a:br>
            <a:r>
              <a:rPr lang="en-US" sz="4400" dirty="0" smtClean="0"/>
              <a:t>Decorator, Adapter, Bridge,</a:t>
            </a:r>
            <a:br>
              <a:rPr lang="en-US" sz="4400" dirty="0" smtClean="0"/>
            </a:br>
            <a:r>
              <a:rPr lang="en-US" sz="4400" dirty="0" smtClean="0"/>
              <a:t>Flyweight</a:t>
            </a:r>
          </a:p>
          <a:p>
            <a:r>
              <a:rPr lang="en-US" sz="4600" dirty="0" smtClean="0"/>
              <a:t>Architectural Design Patterns</a:t>
            </a:r>
            <a:endParaRPr lang="en-US" sz="4600" dirty="0"/>
          </a:p>
          <a:p>
            <a:r>
              <a:rPr lang="en-US" sz="4600" dirty="0" smtClean="0"/>
              <a:t>Other Design Patterns</a:t>
            </a:r>
          </a:p>
          <a:p>
            <a:endParaRPr lang="en-US" sz="4600" dirty="0" smtClean="0"/>
          </a:p>
          <a:p>
            <a:endParaRPr lang="en-US" sz="4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1" y="19812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0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r>
              <a:rPr lang="en-US" sz="4000" dirty="0"/>
              <a:t>Structural Design Patterns:</a:t>
            </a:r>
          </a:p>
          <a:p>
            <a:pPr lvl="1"/>
            <a:r>
              <a:rPr lang="en-US" sz="3600" dirty="0"/>
              <a:t>Façade, Composite, </a:t>
            </a:r>
            <a:r>
              <a:rPr lang="en-US" sz="3600" dirty="0" smtClean="0"/>
              <a:t>Proxy, Decorator,</a:t>
            </a:r>
            <a:br>
              <a:rPr lang="en-US" sz="3600" dirty="0" smtClean="0"/>
            </a:br>
            <a:r>
              <a:rPr lang="en-US" sz="3600" dirty="0" smtClean="0"/>
              <a:t>Adapter</a:t>
            </a:r>
            <a:r>
              <a:rPr lang="en-US" sz="3600" dirty="0"/>
              <a:t>, </a:t>
            </a:r>
            <a:r>
              <a:rPr lang="en-US" sz="3600" dirty="0" smtClean="0"/>
              <a:t>Bridge, Flyweight</a:t>
            </a:r>
            <a:endParaRPr lang="en-US" sz="3600" dirty="0"/>
          </a:p>
          <a:p>
            <a:r>
              <a:rPr lang="en-US" sz="4000" dirty="0"/>
              <a:t>Architectural Design Patterns</a:t>
            </a:r>
          </a:p>
          <a:p>
            <a:r>
              <a:rPr lang="en-US" sz="4000" dirty="0"/>
              <a:t>Other Design Patterns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524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9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Patterns: </a:t>
            </a:r>
            <a:br>
              <a:rPr lang="en-US" dirty="0"/>
            </a:br>
            <a:r>
              <a:rPr lang="en-US" dirty="0"/>
              <a:t>Structural Design Patterns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48846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53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4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11015" y="2684600"/>
            <a:ext cx="10563648" cy="820600"/>
          </a:xfrm>
        </p:spPr>
        <p:txBody>
          <a:bodyPr/>
          <a:lstStyle/>
          <a:p>
            <a:r>
              <a:rPr lang="en-US" dirty="0"/>
              <a:t>Structural Patterns</a:t>
            </a:r>
          </a:p>
        </p:txBody>
      </p:sp>
      <p:pic>
        <p:nvPicPr>
          <p:cNvPr id="4" name="Picture 9" descr="facad0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57497">
            <a:off x="6210904" y="4120307"/>
            <a:ext cx="5425441" cy="15309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62487">
            <a:off x="6816183" y="1119186"/>
            <a:ext cx="4513360" cy="1472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07958">
            <a:off x="645481" y="4133306"/>
            <a:ext cx="5265263" cy="15049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090265">
            <a:off x="806609" y="792891"/>
            <a:ext cx="5322454" cy="1689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4858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274127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Describe ways to assemble objects to implement a new functionality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Make design easier by identifying a simple way to construct relationships between entities</a:t>
            </a:r>
          </a:p>
          <a:p>
            <a:pPr>
              <a:lnSpc>
                <a:spcPct val="100000"/>
              </a:lnSpc>
            </a:pPr>
            <a:r>
              <a:rPr lang="en-US" dirty="0"/>
              <a:t>This design patterns </a:t>
            </a:r>
            <a:r>
              <a:rPr lang="en-US" dirty="0" smtClean="0"/>
              <a:t>are </a:t>
            </a:r>
            <a:r>
              <a:rPr lang="en-US" dirty="0"/>
              <a:t>about </a:t>
            </a:r>
            <a:r>
              <a:rPr lang="en-US" dirty="0" smtClean="0"/>
              <a:t>class </a:t>
            </a:r>
            <a:r>
              <a:rPr lang="en-US" dirty="0"/>
              <a:t>and </a:t>
            </a:r>
            <a:r>
              <a:rPr lang="en-US" dirty="0" smtClean="0"/>
              <a:t>object composition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creation</a:t>
            </a:r>
            <a:r>
              <a:rPr lang="en-US" dirty="0" smtClean="0"/>
              <a:t> </a:t>
            </a:r>
            <a:r>
              <a:rPr lang="en-US" dirty="0"/>
              <a:t>patterns use inheritance to compose </a:t>
            </a:r>
            <a:r>
              <a:rPr lang="en-US" dirty="0" smtClean="0"/>
              <a:t>interfaces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 smtClean="0"/>
              <a:t> patterns </a:t>
            </a:r>
            <a:r>
              <a:rPr lang="en-US" dirty="0"/>
              <a:t>define ways to compose objects to obtain new functionality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5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11804822" cy="5333634"/>
          </a:xfrm>
          <a:ln>
            <a:noFill/>
          </a:ln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dirty="0" smtClean="0"/>
              <a:t>To deliver convenient interface from higher level to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group of subsystems or single complex subsystem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</a:t>
            </a:r>
            <a:r>
              <a:rPr lang="en-US" dirty="0"/>
              <a:t>many Win32 API based classes to hide Win32 </a:t>
            </a:r>
            <a:r>
              <a:rPr lang="en-US" dirty="0" smtClean="0"/>
              <a:t>complexity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www.dofactory.com/net/facade-design-pattern</a:t>
            </a:r>
            <a:endParaRPr lang="en-US" dirty="0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>
              <a:lnSpc>
                <a:spcPct val="85000"/>
              </a:lnSpc>
              <a:defRPr/>
            </a:pPr>
            <a:r>
              <a:rPr lang="en-US" dirty="0" smtClean="0"/>
              <a:t>F</a:t>
            </a:r>
            <a:r>
              <a:rPr lang="en-US" dirty="0"/>
              <a:t>aça</a:t>
            </a:r>
            <a:r>
              <a:rPr lang="en-US" dirty="0" smtClean="0"/>
              <a:t>de Pattern</a:t>
            </a:r>
            <a:endParaRPr lang="bg-BG" dirty="0"/>
          </a:p>
        </p:txBody>
      </p:sp>
      <p:pic>
        <p:nvPicPr>
          <p:cNvPr id="6" name="Picture 9" descr="facad0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9689" y="3124200"/>
            <a:ext cx="6750923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06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Pattern </a:t>
            </a:r>
            <a:r>
              <a:rPr lang="en-US" dirty="0" smtClean="0"/>
              <a:t>allows to combine different types of objects in tree structures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Gives the possibility to treat the same individual objects or groups of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when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have different objects and you want to treat them the same way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want to present a hierarchy of objects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www.dofactory.com/net/composite-design-pattern</a:t>
            </a:r>
            <a:endParaRPr lang="en-US" dirty="0" smtClean="0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Pattern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717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807079"/>
          </a:xfrm>
        </p:spPr>
        <p:txBody>
          <a:bodyPr>
            <a:normAutofit/>
          </a:bodyPr>
          <a:lstStyle/>
          <a:p>
            <a:pPr marL="304747" lvl="1" indent="-304747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dirty="0"/>
              <a:t>An object representing another </a:t>
            </a:r>
            <a:r>
              <a:rPr lang="en-US" dirty="0" smtClean="0"/>
              <a:t>object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Provide </a:t>
            </a:r>
            <a:r>
              <a:rPr lang="en-US" dirty="0"/>
              <a:t>a surrogate or placeholder for another object to control access to </a:t>
            </a:r>
            <a:r>
              <a:rPr lang="en-US" dirty="0" smtClean="0"/>
              <a:t>it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an extra level </a:t>
            </a:r>
            <a:r>
              <a:rPr lang="en-US" dirty="0" smtClean="0"/>
              <a:t>of indirection </a:t>
            </a:r>
          </a:p>
          <a:p>
            <a:pPr marL="3778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 support distributed</a:t>
            </a:r>
            <a:r>
              <a:rPr lang="en-US" dirty="0"/>
              <a:t>, </a:t>
            </a:r>
            <a:r>
              <a:rPr lang="en-US" dirty="0" smtClean="0"/>
              <a:t>controlled,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intelligent </a:t>
            </a:r>
            <a:r>
              <a:rPr lang="en-US" dirty="0" smtClean="0"/>
              <a:t>access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Add a wrapper </a:t>
            </a:r>
            <a:r>
              <a:rPr lang="en-US" dirty="0" smtClean="0"/>
              <a:t>and delegation to</a:t>
            </a:r>
          </a:p>
          <a:p>
            <a:pPr marL="3778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protect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real </a:t>
            </a:r>
            <a:r>
              <a:rPr lang="en-US" dirty="0" smtClean="0"/>
              <a:t>component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undue </a:t>
            </a:r>
            <a:r>
              <a:rPr lang="en-US" dirty="0" smtClean="0"/>
              <a:t>complexity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Example: Web Service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www.dofactory.com/net/proxy-design-pattern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Proxy Pattern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80" y="4267200"/>
            <a:ext cx="5180251" cy="1542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http://sourcemaking.com/files/sm/images/patterns/Proxy_example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68" y="2143124"/>
            <a:ext cx="4316876" cy="1971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0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Add responsibilities to objects </a:t>
            </a:r>
            <a:r>
              <a:rPr lang="en-US" dirty="0" smtClean="0"/>
              <a:t>dynamically</a:t>
            </a:r>
          </a:p>
          <a:p>
            <a:pPr lvl="1"/>
            <a:r>
              <a:rPr lang="en-US" dirty="0" smtClean="0"/>
              <a:t>Wrapping original component</a:t>
            </a:r>
          </a:p>
          <a:p>
            <a:pPr lvl="1"/>
            <a:r>
              <a:rPr lang="en-US" dirty="0" smtClean="0"/>
              <a:t>Alternative to inheritance (prevents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explosion </a:t>
            </a:r>
            <a:r>
              <a:rPr lang="en-US" dirty="0" smtClean="0"/>
              <a:t>problem)</a:t>
            </a:r>
          </a:p>
          <a:p>
            <a:pPr lvl="1"/>
            <a:r>
              <a:rPr lang="en-US" dirty="0" smtClean="0"/>
              <a:t>Support Open-Closed principle</a:t>
            </a:r>
            <a:endParaRPr lang="en-US" dirty="0"/>
          </a:p>
          <a:p>
            <a:r>
              <a:rPr lang="en-US" noProof="1"/>
              <a:t>In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.NET: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CryptoStream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decorates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Stream</a:t>
            </a:r>
          </a:p>
          <a:p>
            <a:pPr marL="0" indent="0"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www.dofactory.com/net/decorator-design-pattern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 Pattern</a:t>
            </a:r>
            <a:endParaRPr lang="en-US" dirty="0"/>
          </a:p>
        </p:txBody>
      </p:sp>
      <p:pic>
        <p:nvPicPr>
          <p:cNvPr id="2050" name="Picture 2" descr="http://sourcemaking.com/files/sm/images/patterns/Decorator_exa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13" y="3532640"/>
            <a:ext cx="3519099" cy="2106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96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Converts a class interface into another class </a:t>
            </a:r>
            <a:br>
              <a:rPr lang="en-US" sz="3600" dirty="0" smtClean="0"/>
            </a:br>
            <a:r>
              <a:rPr lang="en-US" sz="3600" dirty="0" smtClean="0"/>
              <a:t>requested by the client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Wrap an existing class </a:t>
            </a:r>
            <a:r>
              <a:rPr lang="en-US" dirty="0" smtClean="0"/>
              <a:t>with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new </a:t>
            </a:r>
            <a:r>
              <a:rPr lang="en-US" dirty="0" smtClean="0"/>
              <a:t>interface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Impedance match an </a:t>
            </a:r>
            <a:r>
              <a:rPr lang="en-US" dirty="0" smtClean="0"/>
              <a:t>old</a:t>
            </a:r>
            <a:br>
              <a:rPr lang="en-US" dirty="0" smtClean="0"/>
            </a:br>
            <a:r>
              <a:rPr lang="en-US" dirty="0" smtClean="0"/>
              <a:t>component </a:t>
            </a:r>
            <a:r>
              <a:rPr lang="en-US" dirty="0"/>
              <a:t>to a new system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dirty="0" smtClean="0"/>
              <a:t>Allows classes to work together when this is impossible due to incompatible interfaces</a:t>
            </a:r>
          </a:p>
          <a:p>
            <a:pPr>
              <a:lnSpc>
                <a:spcPct val="100000"/>
              </a:lnSpc>
            </a:pPr>
            <a:r>
              <a:rPr lang="en-GB" sz="3600" dirty="0">
                <a:hlinkClick r:id="rId3"/>
              </a:rPr>
              <a:t>http://</a:t>
            </a:r>
            <a:r>
              <a:rPr lang="en-GB" sz="3600" dirty="0" smtClean="0">
                <a:hlinkClick r:id="rId3"/>
              </a:rPr>
              <a:t>www.dofactory.com/net/adapter-design-pattern</a:t>
            </a:r>
            <a:endParaRPr lang="bg-BG" sz="3600" dirty="0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</a:t>
            </a:r>
            <a:r>
              <a:rPr lang="en-US" dirty="0" smtClean="0"/>
              <a:t>Pattern</a:t>
            </a:r>
            <a:endParaRPr lang="bg-BG" dirty="0"/>
          </a:p>
        </p:txBody>
      </p:sp>
      <p:pic>
        <p:nvPicPr>
          <p:cNvPr id="1028" name="Picture 4" descr="http://sourcemaking.com/files/sm/images/patterns/Adapter_example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2667000"/>
            <a:ext cx="5402080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ourcemaking.com/files/sm/images/patterns/Adapter_realexampl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72" y="1183775"/>
            <a:ext cx="2310252" cy="12998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2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834</Words>
  <Application>Microsoft Office PowerPoint</Application>
  <PresentationFormat>Custom</PresentationFormat>
  <Paragraphs>181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Design Patterns:  Structural Design Patterns</vt:lpstr>
      <vt:lpstr>Table of Contents</vt:lpstr>
      <vt:lpstr>Structural Patterns</vt:lpstr>
      <vt:lpstr>Structural Patterns</vt:lpstr>
      <vt:lpstr>Façade Pattern</vt:lpstr>
      <vt:lpstr>Composite Pattern</vt:lpstr>
      <vt:lpstr>The Proxy Pattern</vt:lpstr>
      <vt:lpstr>Decorator Pattern</vt:lpstr>
      <vt:lpstr>Adapter Pattern</vt:lpstr>
      <vt:lpstr>Bridge Pattern</vt:lpstr>
      <vt:lpstr>Proxy vs. Decorator vs. Adapter vs. Bridge </vt:lpstr>
      <vt:lpstr>Flyweight Pattern</vt:lpstr>
      <vt:lpstr>Architectural patterns </vt:lpstr>
      <vt:lpstr>Client-Server Architecture</vt:lpstr>
      <vt:lpstr>The 3-Tier Architecture</vt:lpstr>
      <vt:lpstr>Multi-Tier Architecture</vt:lpstr>
      <vt:lpstr>SOA</vt:lpstr>
      <vt:lpstr>Other Design Patterns</vt:lpstr>
      <vt:lpstr>Design Patterns:  Structural Design Patterns</vt:lpstr>
      <vt:lpstr>Summary</vt:lpstr>
      <vt:lpstr>Design Patterns:  Structural Design Patterns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 in Software Design</dc:title>
  <dc:subject>C# Basics Course</dc:subject>
  <dc:creator/>
  <cp:keywords>SOLID, DRY, YAGNI, KISS, SLAP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2015-08-10T20:29:02Z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